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8" r:id="rId3"/>
    <p:sldId id="257" r:id="rId4"/>
    <p:sldId id="259" r:id="rId5"/>
    <p:sldId id="260" r:id="rId6"/>
    <p:sldId id="261" r:id="rId7"/>
    <p:sldId id="275" r:id="rId8"/>
    <p:sldId id="269" r:id="rId9"/>
    <p:sldId id="287" r:id="rId10"/>
    <p:sldId id="271" r:id="rId11"/>
    <p:sldId id="288" r:id="rId12"/>
    <p:sldId id="289" r:id="rId13"/>
    <p:sldId id="290" r:id="rId14"/>
    <p:sldId id="299" r:id="rId15"/>
    <p:sldId id="277" r:id="rId16"/>
    <p:sldId id="276" r:id="rId17"/>
    <p:sldId id="273" r:id="rId18"/>
    <p:sldId id="262" r:id="rId19"/>
    <p:sldId id="278" r:id="rId20"/>
    <p:sldId id="300" r:id="rId21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 userDrawn="1">
          <p15:clr>
            <a:srgbClr val="A4A3A4"/>
          </p15:clr>
        </p15:guide>
        <p15:guide id="2" pos="3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C7B6"/>
    <a:srgbClr val="B7D1C8"/>
    <a:srgbClr val="0B9796"/>
    <a:srgbClr val="C2E277"/>
    <a:srgbClr val="B2B2B2"/>
    <a:srgbClr val="202020"/>
    <a:srgbClr val="323232"/>
    <a:srgbClr val="CC3300"/>
    <a:srgbClr val="CC0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-846" y="-102"/>
      </p:cViewPr>
      <p:guideLst>
        <p:guide orient="horz" pos="2159"/>
        <p:guide pos="384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0052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554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2/11/2025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>
                <a:sym typeface="+mn-ea"/>
              </a:rP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  <a:t>2/11/2025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2C7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  <a:t>2/11/2025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524000" y="551180"/>
            <a:ext cx="9144000" cy="2958465"/>
          </a:xfrm>
        </p:spPr>
        <p:txBody>
          <a:bodyPr>
            <a:noAutofit/>
          </a:bodyPr>
          <a:lstStyle/>
          <a:p>
            <a:r>
              <a:rPr lang="ru-RU" altLang="en-US" sz="3600">
                <a:latin typeface="Times New Roman" panose="02020603050405020304" charset="0"/>
                <a:cs typeface="Times New Roman" panose="02020603050405020304" charset="0"/>
              </a:rPr>
              <a:t>Презентация по теме: </a:t>
            </a:r>
            <a:br>
              <a:rPr lang="ru-RU" altLang="en-US" sz="360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3600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3600">
                <a:latin typeface="Times New Roman" panose="02020603050405020304" charset="0"/>
                <a:cs typeface="Times New Roman" panose="02020603050405020304" charset="0"/>
              </a:rPr>
              <a:t>Развитие</a:t>
            </a:r>
            <a:r>
              <a:rPr lang="en-US" altLang="ru-RU" sz="36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latin typeface="Times New Roman" panose="02020603050405020304" charset="0"/>
                <a:cs typeface="Times New Roman" panose="02020603050405020304" charset="0"/>
              </a:rPr>
              <a:t>познавательной</a:t>
            </a:r>
            <a:r>
              <a:rPr lang="en-US" altLang="ru-RU" sz="36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latin typeface="Times New Roman" panose="02020603050405020304" charset="0"/>
                <a:cs typeface="Times New Roman" panose="02020603050405020304" charset="0"/>
              </a:rPr>
              <a:t>активности</a:t>
            </a:r>
            <a:r>
              <a:rPr lang="en-US" altLang="ru-RU" sz="3600">
                <a:latin typeface="Times New Roman" panose="02020603050405020304" charset="0"/>
                <a:cs typeface="Times New Roman" panose="02020603050405020304" charset="0"/>
              </a:rPr>
              <a:t> </a:t>
            </a:r>
            <a:br>
              <a:rPr lang="en-US" altLang="ru-RU" sz="360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altLang="en-US" sz="3600">
                <a:latin typeface="Times New Roman" panose="02020603050405020304" charset="0"/>
                <a:cs typeface="Times New Roman" panose="02020603050405020304" charset="0"/>
              </a:rPr>
              <a:t>на</a:t>
            </a:r>
            <a:r>
              <a:rPr lang="en-US" altLang="ru-RU" sz="36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latin typeface="Times New Roman" panose="02020603050405020304" charset="0"/>
                <a:cs typeface="Times New Roman" panose="02020603050405020304" charset="0"/>
              </a:rPr>
              <a:t>уроках</a:t>
            </a:r>
            <a:r>
              <a:rPr lang="en-US" altLang="ru-RU" sz="36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latin typeface="Times New Roman" panose="02020603050405020304" charset="0"/>
                <a:cs typeface="Times New Roman" panose="02020603050405020304" charset="0"/>
              </a:rPr>
              <a:t>английского</a:t>
            </a:r>
            <a:r>
              <a:rPr lang="en-US" altLang="ru-RU" sz="36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latin typeface="Times New Roman" panose="02020603050405020304" charset="0"/>
                <a:cs typeface="Times New Roman" panose="02020603050405020304" charset="0"/>
              </a:rPr>
              <a:t>языка</a:t>
            </a:r>
            <a:r>
              <a:rPr lang="en-US" altLang="ru-RU" sz="36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latin typeface="Times New Roman" panose="02020603050405020304" charset="0"/>
                <a:cs typeface="Times New Roman" panose="02020603050405020304" charset="0"/>
              </a:rPr>
              <a:t>при</a:t>
            </a:r>
            <a:r>
              <a:rPr lang="en-US" altLang="ru-RU" sz="36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latin typeface="Times New Roman" panose="02020603050405020304" charset="0"/>
                <a:cs typeface="Times New Roman" panose="02020603050405020304" charset="0"/>
              </a:rPr>
              <a:t>работе</a:t>
            </a:r>
            <a:r>
              <a:rPr lang="en-US" altLang="ru-RU" sz="3600">
                <a:latin typeface="Times New Roman" panose="02020603050405020304" charset="0"/>
                <a:cs typeface="Times New Roman" panose="02020603050405020304" charset="0"/>
              </a:rPr>
              <a:t> </a:t>
            </a:r>
            <a:br>
              <a:rPr lang="en-US" altLang="ru-RU" sz="360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altLang="en-US" sz="3600">
                <a:latin typeface="Times New Roman" panose="02020603050405020304" charset="0"/>
                <a:cs typeface="Times New Roman" panose="02020603050405020304" charset="0"/>
              </a:rPr>
              <a:t>с</a:t>
            </a:r>
            <a:r>
              <a:rPr lang="en-US" altLang="ru-RU" sz="36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latin typeface="Times New Roman" panose="02020603050405020304" charset="0"/>
                <a:cs typeface="Times New Roman" panose="02020603050405020304" charset="0"/>
              </a:rPr>
              <a:t>различными</a:t>
            </a:r>
            <a:r>
              <a:rPr lang="en-US" altLang="ru-RU" sz="36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latin typeface="Times New Roman" panose="02020603050405020304" charset="0"/>
                <a:cs typeface="Times New Roman" panose="02020603050405020304" charset="0"/>
              </a:rPr>
              <a:t>группами</a:t>
            </a:r>
            <a:r>
              <a:rPr lang="en-US" altLang="ru-RU" sz="36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latin typeface="Times New Roman" panose="02020603050405020304" charset="0"/>
                <a:cs typeface="Times New Roman" panose="02020603050405020304" charset="0"/>
              </a:rPr>
              <a:t>учащихся</a:t>
            </a:r>
            <a:r>
              <a:rPr lang="ru-RU" altLang="en-US" sz="3600">
                <a:latin typeface="Times New Roman" panose="02020603050405020304" charset="0"/>
                <a:cs typeface="Times New Roman" panose="02020603050405020304" charset="0"/>
              </a:rPr>
              <a:t>»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7875270" y="4353560"/>
            <a:ext cx="3910330" cy="1655445"/>
          </a:xfrm>
        </p:spPr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+mn-ea"/>
                <a:cs typeface="Times New Roman" panose="02020603050405020304" charset="0"/>
                <a:sym typeface="+mn-ea"/>
              </a:rPr>
              <a:t>Подготовил:</a:t>
            </a:r>
            <a:endParaRPr kumimoji="0" lang="ru-RU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+mn-ea"/>
                <a:cs typeface="Times New Roman" panose="02020603050405020304" charset="0"/>
                <a:sym typeface="+mn-ea"/>
              </a:rPr>
              <a:t>учитель английского языка</a:t>
            </a:r>
            <a:endParaRPr kumimoji="0" lang="ru-RU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+mn-ea"/>
                <a:cs typeface="Times New Roman" panose="02020603050405020304" charset="0"/>
                <a:sym typeface="+mn-ea"/>
              </a:rPr>
              <a:t>Гончарова Э.О.</a:t>
            </a:r>
            <a:endParaRPr kumimoji="0" lang="ru-RU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+mn-ea"/>
                <a:cs typeface="Times New Roman" panose="02020603050405020304" charset="0"/>
                <a:sym typeface="+mn-ea"/>
              </a:rPr>
              <a:t>ГБОУ СОШ № 264</a:t>
            </a:r>
            <a:endParaRPr lang="ru-RU" altLang="en-US"/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10604500" y="5858510"/>
            <a:ext cx="894715" cy="4552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/>
              <a:t>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мещающее содержимое 3" descr="44d268b09c4fbfb3a4577b62aa6b9cee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16915" y="1160780"/>
            <a:ext cx="5181600" cy="3364865"/>
          </a:xfrm>
          <a:prstGeom prst="rect">
            <a:avLst/>
          </a:prstGeom>
        </p:spPr>
      </p:pic>
      <p:sp>
        <p:nvSpPr>
          <p:cNvPr id="12" name="Текстовое поле 11"/>
          <p:cNvSpPr txBox="1"/>
          <p:nvPr/>
        </p:nvSpPr>
        <p:spPr>
          <a:xfrm>
            <a:off x="2708275" y="149860"/>
            <a:ext cx="63099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altLang="en-US" sz="3200" b="1">
                <a:latin typeface="Times New Roman" panose="02020603050405020304" charset="0"/>
                <a:cs typeface="Times New Roman" panose="02020603050405020304" charset="0"/>
              </a:rPr>
              <a:t>Изучение личных местоимений</a:t>
            </a:r>
          </a:p>
        </p:txBody>
      </p:sp>
      <p:pic>
        <p:nvPicPr>
          <p:cNvPr id="5" name="Замещающее содержимое 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287770" y="2849245"/>
            <a:ext cx="5181600" cy="3451860"/>
          </a:xfrm>
          <a:prstGeom prst="rect">
            <a:avLst/>
          </a:prstGeom>
        </p:spPr>
      </p:pic>
      <p:sp>
        <p:nvSpPr>
          <p:cNvPr id="2" name="Текстовое поле 1"/>
          <p:cNvSpPr txBox="1"/>
          <p:nvPr/>
        </p:nvSpPr>
        <p:spPr>
          <a:xfrm>
            <a:off x="11180445" y="6301105"/>
            <a:ext cx="894715" cy="4552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/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мещающее содержимое 3" descr="ГусеницаДниНедели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49935" y="1981200"/>
            <a:ext cx="5821045" cy="4171950"/>
          </a:xfrm>
          <a:prstGeom prst="rect">
            <a:avLst/>
          </a:prstGeom>
        </p:spPr>
      </p:pic>
      <p:sp>
        <p:nvSpPr>
          <p:cNvPr id="12" name="Текстовое поле 11"/>
          <p:cNvSpPr txBox="1"/>
          <p:nvPr/>
        </p:nvSpPr>
        <p:spPr>
          <a:xfrm>
            <a:off x="3099435" y="297815"/>
            <a:ext cx="64408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altLang="en-US" sz="3200" b="1">
                <a:latin typeface="Times New Roman" panose="02020603050405020304" charset="0"/>
                <a:cs typeface="Times New Roman" panose="02020603050405020304" charset="0"/>
              </a:rPr>
              <a:t>Изучение дней недели и месяцев </a:t>
            </a:r>
          </a:p>
        </p:txBody>
      </p:sp>
      <p:pic>
        <p:nvPicPr>
          <p:cNvPr id="2" name="Замещающее содержимое 1" descr="4d057703be29899ef2fa0982e05b12cb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016750" y="1913255"/>
            <a:ext cx="4648200" cy="4307840"/>
          </a:xfrm>
          <a:prstGeom prst="rect">
            <a:avLst/>
          </a:prstGeom>
        </p:spPr>
      </p:pic>
      <p:sp>
        <p:nvSpPr>
          <p:cNvPr id="3" name="Текстовое поле 2"/>
          <p:cNvSpPr txBox="1"/>
          <p:nvPr/>
        </p:nvSpPr>
        <p:spPr>
          <a:xfrm>
            <a:off x="11160125" y="6313805"/>
            <a:ext cx="894715" cy="4552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/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Замещающее содержимое 5" descr="РаскраскаМороженое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90115" y="998220"/>
            <a:ext cx="2168525" cy="2430780"/>
          </a:xfrm>
          <a:prstGeom prst="rect">
            <a:avLst/>
          </a:prstGeom>
        </p:spPr>
      </p:pic>
      <p:pic>
        <p:nvPicPr>
          <p:cNvPr id="7" name="Замещающее содержимое 6" descr="РаскраскаДом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717790" y="934720"/>
            <a:ext cx="2325370" cy="2422525"/>
          </a:xfrm>
          <a:prstGeom prst="rect">
            <a:avLst/>
          </a:prstGeom>
        </p:spPr>
      </p:pic>
      <p:sp>
        <p:nvSpPr>
          <p:cNvPr id="12" name="Текстовое поле 11"/>
          <p:cNvSpPr txBox="1"/>
          <p:nvPr/>
        </p:nvSpPr>
        <p:spPr>
          <a:xfrm>
            <a:off x="6096000" y="295910"/>
            <a:ext cx="56635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altLang="en-US" sz="2400" b="1">
                <a:latin typeface="Times New Roman" panose="02020603050405020304" charset="0"/>
                <a:cs typeface="Times New Roman" panose="02020603050405020304" charset="0"/>
              </a:rPr>
              <a:t>Изучение порядковых числительных</a:t>
            </a: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11297285" y="6425565"/>
            <a:ext cx="894715" cy="4552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/>
              <a:t>12</a:t>
            </a: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1095375" y="295910"/>
            <a:ext cx="41662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ru-RU" altLang="en-US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Названия месяцев</a:t>
            </a:r>
          </a:p>
        </p:txBody>
      </p:sp>
      <p:pic>
        <p:nvPicPr>
          <p:cNvPr id="4" name="Изображение 3" descr="e7K9OMLIcu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1710055" y="3013710"/>
            <a:ext cx="2973070" cy="4202430"/>
          </a:xfrm>
          <a:prstGeom prst="rect">
            <a:avLst/>
          </a:prstGeom>
        </p:spPr>
      </p:pic>
      <p:pic>
        <p:nvPicPr>
          <p:cNvPr id="5" name="Изображение 4" descr="FYDNEyZsfF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2470" y="3628390"/>
            <a:ext cx="3893820" cy="293243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Замещающее содержимое 7" descr="ЗеленаяПалитра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37235" y="2105660"/>
            <a:ext cx="4900930" cy="3789680"/>
          </a:xfrm>
          <a:prstGeom prst="rect">
            <a:avLst/>
          </a:prstGeom>
        </p:spPr>
      </p:pic>
      <p:sp>
        <p:nvSpPr>
          <p:cNvPr id="12" name="Текстовое поле 11"/>
          <p:cNvSpPr txBox="1"/>
          <p:nvPr/>
        </p:nvSpPr>
        <p:spPr>
          <a:xfrm>
            <a:off x="4007485" y="607060"/>
            <a:ext cx="492125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altLang="en-US" sz="4400" b="1">
                <a:latin typeface="Times New Roman" panose="02020603050405020304" charset="0"/>
                <a:cs typeface="Times New Roman" panose="02020603050405020304" charset="0"/>
              </a:rPr>
              <a:t>Изучение цвета</a:t>
            </a: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10793095" y="6055995"/>
            <a:ext cx="894715" cy="4552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/>
              <a:t>13</a:t>
            </a:r>
          </a:p>
        </p:txBody>
      </p:sp>
      <p:pic>
        <p:nvPicPr>
          <p:cNvPr id="10" name="Замещающее содержимое 9" descr="xry3b-sFPWw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 rot="16200000">
            <a:off x="7042150" y="1250315"/>
            <a:ext cx="3790315" cy="550100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ее содержимое 1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algn="ctr"/>
            <a:r>
              <a:rPr lang="ru-RU" altLang="en-US" sz="4000" b="1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en-US" sz="4000" b="1">
                <a:latin typeface="Times New Roman" panose="02020603050405020304" charset="0"/>
                <a:cs typeface="Times New Roman" panose="02020603050405020304" charset="0"/>
              </a:rPr>
              <a:t>нтерактивная</a:t>
            </a:r>
            <a:r>
              <a:rPr lang="en-US" altLang="ru-RU" sz="40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000" b="1">
                <a:latin typeface="Times New Roman" panose="02020603050405020304" charset="0"/>
                <a:cs typeface="Times New Roman" panose="02020603050405020304" charset="0"/>
              </a:rPr>
              <a:t>тетрадь</a:t>
            </a:r>
            <a:r>
              <a:rPr lang="en-US" altLang="ru-RU" sz="40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000" b="1">
                <a:latin typeface="Times New Roman" panose="02020603050405020304" charset="0"/>
                <a:cs typeface="Times New Roman" panose="02020603050405020304" charset="0"/>
              </a:rPr>
              <a:t>позволяет</a:t>
            </a:r>
            <a:r>
              <a:rPr lang="en-US" altLang="ru-RU" sz="40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000" b="1">
                <a:latin typeface="Times New Roman" panose="02020603050405020304" charset="0"/>
                <a:cs typeface="Times New Roman" panose="02020603050405020304" charset="0"/>
              </a:rPr>
              <a:t>решить</a:t>
            </a:r>
            <a:r>
              <a:rPr lang="en-US" altLang="ru-RU" sz="40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000" b="1">
                <a:latin typeface="Times New Roman" panose="02020603050405020304" charset="0"/>
                <a:cs typeface="Times New Roman" panose="02020603050405020304" charset="0"/>
              </a:rPr>
              <a:t>следующие</a:t>
            </a:r>
            <a:r>
              <a:rPr lang="en-US" altLang="ru-RU" sz="40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000" b="1">
                <a:latin typeface="Times New Roman" panose="02020603050405020304" charset="0"/>
                <a:cs typeface="Times New Roman" panose="02020603050405020304" charset="0"/>
              </a:rPr>
              <a:t>задачи</a:t>
            </a:r>
            <a:r>
              <a:rPr lang="en-US" altLang="ru-RU" sz="4000" b="1">
                <a:latin typeface="Times New Roman" panose="02020603050405020304" charset="0"/>
                <a:cs typeface="Times New Roman" panose="02020603050405020304" charset="0"/>
              </a:rPr>
              <a:t>:</a:t>
            </a:r>
          </a:p>
          <a:p>
            <a:endParaRPr lang="en-US" altLang="ru-RU" sz="2400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-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компактная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организация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информации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по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изучаемой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теме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;</a:t>
            </a:r>
          </a:p>
          <a:p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-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визуализация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теоретического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материала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;</a:t>
            </a:r>
          </a:p>
          <a:p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-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структурирование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сложной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информации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;</a:t>
            </a:r>
          </a:p>
          <a:p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-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более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полное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понимание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запоминание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информации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по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изучаемой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теме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;</a:t>
            </a:r>
          </a:p>
          <a:p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-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многократное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повторение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закрепление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материала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по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пройденной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теме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учитывая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различные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 способы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восприятия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информации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детьми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(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аудиалы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визуалы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кинестеты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дискреты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).</a:t>
            </a:r>
          </a:p>
          <a:p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-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развитие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познавательного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интереса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творческого</a:t>
            </a:r>
            <a:r>
              <a:rPr lang="en-US" altLang="ru-RU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>
                <a:latin typeface="Times New Roman" panose="02020603050405020304" charset="0"/>
                <a:cs typeface="Times New Roman" panose="02020603050405020304" charset="0"/>
              </a:rPr>
              <a:t>мышления</a:t>
            </a: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10464165" y="6110605"/>
            <a:ext cx="10229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ru-RU" altLang="en-US">
                <a:sym typeface="+mn-ea"/>
              </a:rPr>
              <a:t>14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Структура интерактивной тетради</a:t>
            </a:r>
            <a:endParaRPr lang="ru-RU" altLang="en-US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508000" y="1746885"/>
            <a:ext cx="6908800" cy="4736465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Первая страница : сначала  оставляется  пустой, а когда ребенок уже втягивается в процесс работы оформления тетради, она  оформляется  по  желанию. </a:t>
            </a:r>
          </a:p>
          <a:p>
            <a:r>
              <a:rPr lang="ru-RU" sz="32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Дети обычно сюда что-то вписывают, что-то вклеивают, получается очень здорово!</a:t>
            </a:r>
            <a:endParaRPr lang="ru-RU" sz="32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ru-RU" altLang="en-US" sz="32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10683875" y="5858510"/>
            <a:ext cx="894715" cy="4552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/>
              <a:t>15</a:t>
            </a:r>
          </a:p>
        </p:txBody>
      </p:sp>
      <p:pic>
        <p:nvPicPr>
          <p:cNvPr id="6" name="Замещающее содержимое 5" descr="3Z8yBwc5OLQ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940040" y="1825625"/>
            <a:ext cx="3402330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Вторая страница: содержание тетради</a:t>
            </a:r>
            <a:br>
              <a:rPr lang="ru-RU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</a:br>
            <a:r>
              <a:rPr lang="ru-RU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(или можно прикрепить на обложке в файле)</a:t>
            </a:r>
            <a:endParaRPr lang="ru-RU" altLang="en-US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3318510" y="2075815"/>
            <a:ext cx="8152130" cy="3933825"/>
          </a:xfrm>
        </p:spPr>
        <p:txBody>
          <a:bodyPr/>
          <a:lstStyle/>
          <a:p>
            <a:pPr marL="0" indent="0" algn="just"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Можно вклеить готовые таблички, в которых указывается тема и номер страницы. Все страницы в тетради нумеруются, чтобы потом, когда необходимо будет что-то повторить, можно легко было бы найти нужную  тему по этому оглавлению.</a:t>
            </a:r>
            <a:endParaRPr lang="ru-RU" altLang="en-US" sz="32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pic>
        <p:nvPicPr>
          <p:cNvPr id="10" name="Рисунок 9" descr="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3385" y="1896745"/>
            <a:ext cx="2527300" cy="3425190"/>
          </a:xfrm>
          <a:prstGeom prst="rect">
            <a:avLst/>
          </a:prstGeom>
        </p:spPr>
      </p:pic>
      <p:sp>
        <p:nvSpPr>
          <p:cNvPr id="4" name="Текстовое поле 3"/>
          <p:cNvSpPr txBox="1"/>
          <p:nvPr/>
        </p:nvSpPr>
        <p:spPr>
          <a:xfrm>
            <a:off x="10683875" y="5858510"/>
            <a:ext cx="894715" cy="4552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/>
              <a:t>16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en-US" sz="5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В</a:t>
            </a:r>
            <a:r>
              <a:rPr lang="en-US" altLang="en-US" sz="5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иды</a:t>
            </a:r>
            <a:r>
              <a:rPr lang="en-US" altLang="ru-RU" sz="5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en-US" sz="5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шаблонов</a:t>
            </a:r>
            <a:r>
              <a:rPr lang="en-US" altLang="ru-RU" sz="5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: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1178560" y="1523365"/>
            <a:ext cx="9984740" cy="4351655"/>
          </a:xfrm>
        </p:spPr>
        <p:txBody>
          <a:bodyPr/>
          <a:lstStyle/>
          <a:p>
            <a:endParaRPr lang="en-US" altLang="ru-RU"/>
          </a:p>
          <a:p>
            <a:endParaRPr lang="en-US" altLang="ru-RU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-</a:t>
            </a:r>
            <a:r>
              <a:rPr lang="en-US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 готовые</a:t>
            </a:r>
            <a:r>
              <a:rPr lang="en-US" altLang="ru-RU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шаблоны</a:t>
            </a:r>
            <a:r>
              <a:rPr lang="en-US" altLang="ru-RU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с</a:t>
            </a:r>
            <a:r>
              <a:rPr lang="en-US" altLang="ru-RU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картинками</a:t>
            </a:r>
            <a:r>
              <a:rPr lang="en-US" altLang="ru-RU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текстами</a:t>
            </a:r>
            <a:r>
              <a:rPr lang="en-US" altLang="ru-RU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;</a:t>
            </a:r>
          </a:p>
          <a:p>
            <a:r>
              <a:rPr lang="ru-RU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-</a:t>
            </a:r>
            <a:r>
              <a:rPr lang="en-US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 пустые</a:t>
            </a:r>
            <a:r>
              <a:rPr lang="en-US" altLang="ru-RU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шаблоны</a:t>
            </a:r>
            <a:r>
              <a:rPr lang="en-US" altLang="ru-RU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для</a:t>
            </a:r>
            <a:r>
              <a:rPr lang="en-US" altLang="ru-RU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заполнения</a:t>
            </a:r>
            <a:r>
              <a:rPr lang="en-US" altLang="ru-RU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;</a:t>
            </a:r>
          </a:p>
          <a:p>
            <a:r>
              <a:rPr lang="ru-RU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-</a:t>
            </a:r>
            <a:r>
              <a:rPr lang="en-US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 шаблоны</a:t>
            </a:r>
            <a:r>
              <a:rPr lang="en-US" altLang="ru-RU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сделанные</a:t>
            </a:r>
            <a:r>
              <a:rPr lang="en-US" altLang="ru-RU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своими</a:t>
            </a:r>
            <a:r>
              <a:rPr lang="en-US" altLang="ru-RU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руками</a:t>
            </a:r>
            <a:r>
              <a:rPr lang="ru-RU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10683875" y="5858510"/>
            <a:ext cx="894715" cy="4552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/>
              <a:t>17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57070" y="1687195"/>
            <a:ext cx="8286115" cy="452247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3" name="Текстовое поле 2"/>
          <p:cNvSpPr txBox="1"/>
          <p:nvPr/>
        </p:nvSpPr>
        <p:spPr>
          <a:xfrm>
            <a:off x="1957705" y="466090"/>
            <a:ext cx="828548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latin typeface="Times New Roman" panose="02020603050405020304"/>
                <a:ea typeface="Tahoma" panose="020B0604030504040204"/>
              </a:rPr>
              <a:t>Интерактивная тетрадь помогает в игре освоить основы владения английским языком</a:t>
            </a: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10683875" y="5858510"/>
            <a:ext cx="894715" cy="4552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/>
              <a:t>18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1449070" y="2493645"/>
            <a:ext cx="9609455" cy="1163955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en-US" sz="7200" b="1">
                <a:latin typeface="Times New Roman" panose="02020603050405020304" charset="0"/>
                <a:cs typeface="Times New Roman" panose="02020603050405020304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Tell me, I forget; show me, I remember; involve me, I understand.</a:t>
            </a:r>
            <a:r>
              <a:rPr lang="ru-RU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»</a:t>
            </a:r>
          </a:p>
          <a:p>
            <a:pPr algn="ctr"/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</a:p>
          <a:p>
            <a:pPr algn="ctr"/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«Скажи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мне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–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я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забуду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;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покажи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мне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–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я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запомню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;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вовлеки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меня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–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я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научусь»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10683875" y="5858510"/>
            <a:ext cx="894715" cy="4552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/>
              <a:t>2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Яковлева Полина Анатольевна</a:t>
            </a:r>
            <a:br>
              <a:rPr lang="ru-RU" dirty="0" smtClean="0"/>
            </a:br>
            <a:r>
              <a:rPr lang="ru-RU" sz="2800" dirty="0" smtClean="0"/>
              <a:t>учитель физической культуры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4800" b="1" dirty="0" smtClean="0"/>
          </a:p>
          <a:p>
            <a:pPr algn="ctr"/>
            <a:r>
              <a:rPr lang="ru-RU" sz="4800" b="1" dirty="0" smtClean="0"/>
              <a:t>«Освоение и применение педагогических технологий на уроках адаптивной физической культуры в рамках обновленных ФГОС»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18231147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Замещающее содержимое 2" descr="Ромашка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081530" y="551815"/>
            <a:ext cx="8027670" cy="5558790"/>
          </a:xfrm>
          <a:prstGeom prst="rect">
            <a:avLst/>
          </a:prstGeom>
        </p:spPr>
      </p:pic>
      <p:sp>
        <p:nvSpPr>
          <p:cNvPr id="2" name="Текстовое поле 1"/>
          <p:cNvSpPr txBox="1"/>
          <p:nvPr/>
        </p:nvSpPr>
        <p:spPr>
          <a:xfrm>
            <a:off x="10683875" y="5858510"/>
            <a:ext cx="894715" cy="4552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/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Д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ифференцированное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(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разноуровневое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)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обучение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Дифференцированный</a:t>
            </a:r>
            <a:r>
              <a:rPr lang="en-US" altLang="ru-RU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подход</a:t>
            </a:r>
            <a:r>
              <a:rPr lang="en-US" altLang="ru-RU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(</a:t>
            </a:r>
            <a:r>
              <a:rPr lang="en-US" altLang="en-US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разноуровневое</a:t>
            </a:r>
            <a:r>
              <a:rPr lang="en-US" altLang="ru-RU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обучение</a:t>
            </a:r>
            <a:r>
              <a:rPr lang="en-US" altLang="ru-RU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–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это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технология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обучения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одном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классе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детей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с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разными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способностями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которые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имеют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неодинаковый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исходный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уровень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разные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возможности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по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единой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программе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учебным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планам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но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с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учётом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их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неоднородной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базовой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подготовки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</a:p>
          <a:p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Цель</a:t>
            </a:r>
            <a:r>
              <a:rPr lang="en-US" altLang="ru-RU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дифференцированного</a:t>
            </a:r>
            <a:r>
              <a:rPr lang="en-US" altLang="ru-RU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ru-RU" altLang="en-US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(разноуровневого)</a:t>
            </a:r>
            <a:r>
              <a:rPr lang="en-US" altLang="en-US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обучения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-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создание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наиболее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благоприятных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условий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для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развития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личности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ученика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как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индивидуальности</a:t>
            </a:r>
            <a:r>
              <a:rPr lang="en-US" altLang="ru-RU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.</a:t>
            </a:r>
            <a:r>
              <a:rPr lang="en-US" altLang="ru-RU"/>
              <a:t> </a:t>
            </a: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10683875" y="5858510"/>
            <a:ext cx="894715" cy="4552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/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«П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едагогика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удивления»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1085850" y="1825625"/>
            <a:ext cx="10760075" cy="4351655"/>
          </a:xfrm>
        </p:spPr>
        <p:txBody>
          <a:bodyPr/>
          <a:lstStyle/>
          <a:p>
            <a:r>
              <a:rPr lang="ru-RU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К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аждый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урок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должен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содержать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что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-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то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что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вызовет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удивление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изумление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восторг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одним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словом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то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, </a:t>
            </a:r>
          </a:p>
          <a:p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что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учащиеся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будут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помнить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когда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уже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ru-RU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вс</a:t>
            </a:r>
            <a:r>
              <a:rPr lang="ru-RU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ё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забудут</a:t>
            </a:r>
            <a:r>
              <a:rPr lang="ru-RU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Это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может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быть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интересный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факт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неожиданное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открытие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красивый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опыт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нестандартный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подход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</a:p>
          <a:p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к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уже</a:t>
            </a:r>
            <a:r>
              <a:rPr lang="en-US" altLang="ru-RU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известному</a:t>
            </a:r>
            <a:r>
              <a:rPr lang="ru-RU" altLang="en-US" sz="36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10683875" y="5858510"/>
            <a:ext cx="894715" cy="4552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/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М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етодик</a:t>
            </a:r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а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интерактивных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тетрадей</a:t>
            </a:r>
          </a:p>
        </p:txBody>
      </p:sp>
      <p:pic>
        <p:nvPicPr>
          <p:cNvPr id="6" name="Замещающее содержимое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83330" y="1425575"/>
            <a:ext cx="4244340" cy="5113655"/>
          </a:xfrm>
          <a:prstGeom prst="rect">
            <a:avLst/>
          </a:prstGeom>
        </p:spPr>
      </p:pic>
      <p:sp>
        <p:nvSpPr>
          <p:cNvPr id="3" name="Текстовое поле 2"/>
          <p:cNvSpPr txBox="1"/>
          <p:nvPr/>
        </p:nvSpPr>
        <p:spPr>
          <a:xfrm>
            <a:off x="10604500" y="5858510"/>
            <a:ext cx="894715" cy="4552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ru-RU" altLang="en-US"/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10683875" y="5858510"/>
            <a:ext cx="894715" cy="4552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/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Как выглядит интерактивная тетрадь?</a:t>
            </a:r>
            <a:endParaRPr lang="ru-RU" altLang="en-US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834390" y="1739900"/>
            <a:ext cx="10900410" cy="4351655"/>
          </a:xfrm>
        </p:spPr>
        <p:txBody>
          <a:bodyPr/>
          <a:lstStyle/>
          <a:p>
            <a:r>
              <a:rPr lang="ru-RU" sz="36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Это обычная тетрадь в клеточку или на кольцах,  внутри которой размещаются  разнообразные вкладыши, интерактивные схемы, кармашки, шаблоны, конвертики, книжки  с грамматическими правилами, которые складываются и раскладываются.</a:t>
            </a:r>
            <a:endParaRPr lang="ru-RU" altLang="en-US" sz="36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10683875" y="5858510"/>
            <a:ext cx="894715" cy="4552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/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мещающее содержимое 3" descr="72864850491691c07ef188a9c9ebd91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66725" y="1826895"/>
            <a:ext cx="4351655" cy="4351655"/>
          </a:xfrm>
          <a:prstGeom prst="rect">
            <a:avLst/>
          </a:prstGeom>
        </p:spPr>
      </p:pic>
      <p:sp>
        <p:nvSpPr>
          <p:cNvPr id="12" name="Текстовое поле 11"/>
          <p:cNvSpPr txBox="1"/>
          <p:nvPr/>
        </p:nvSpPr>
        <p:spPr>
          <a:xfrm>
            <a:off x="1576705" y="596900"/>
            <a:ext cx="95561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altLang="en-US" sz="3200" b="1">
                <a:latin typeface="Times New Roman" panose="02020603050405020304" charset="0"/>
                <a:cs typeface="Times New Roman" panose="02020603050405020304" charset="0"/>
              </a:rPr>
              <a:t>Создание эффекта «повторения без повторения»</a:t>
            </a: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10683875" y="5858510"/>
            <a:ext cx="894715" cy="4552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/>
              <a:t>8</a:t>
            </a:r>
          </a:p>
        </p:txBody>
      </p:sp>
      <p:pic>
        <p:nvPicPr>
          <p:cNvPr id="3" name="Замещающее содержимое 2" descr="hgXIn1ZQ6Hc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 rot="16200000">
            <a:off x="6406515" y="1007110"/>
            <a:ext cx="4352290" cy="59912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мещающее содержимое 3" descr="Дракон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843395" y="1651000"/>
            <a:ext cx="4199890" cy="4351655"/>
          </a:xfrm>
          <a:prstGeom prst="rect">
            <a:avLst/>
          </a:prstGeom>
        </p:spPr>
      </p:pic>
      <p:sp>
        <p:nvSpPr>
          <p:cNvPr id="12" name="Текстовое поле 11"/>
          <p:cNvSpPr txBox="1"/>
          <p:nvPr/>
        </p:nvSpPr>
        <p:spPr>
          <a:xfrm>
            <a:off x="3809365" y="350520"/>
            <a:ext cx="45739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altLang="en-US" sz="3200" b="1">
                <a:latin typeface="Times New Roman" panose="02020603050405020304" charset="0"/>
                <a:cs typeface="Times New Roman" panose="02020603050405020304" charset="0"/>
              </a:rPr>
              <a:t>Изучение глагола </a:t>
            </a:r>
            <a:r>
              <a:rPr lang="en-US" altLang="ru-RU" sz="3200" b="1">
                <a:latin typeface="Times New Roman" panose="02020603050405020304" charset="0"/>
                <a:cs typeface="Times New Roman" panose="02020603050405020304" charset="0"/>
              </a:rPr>
              <a:t>to be</a:t>
            </a:r>
          </a:p>
        </p:txBody>
      </p:sp>
      <p:pic>
        <p:nvPicPr>
          <p:cNvPr id="2" name="Замещающее содержимое 1" descr="13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252220" y="1584325"/>
            <a:ext cx="4164965" cy="4492625"/>
          </a:xfrm>
          <a:prstGeom prst="rect">
            <a:avLst/>
          </a:prstGeom>
        </p:spPr>
      </p:pic>
      <p:sp>
        <p:nvSpPr>
          <p:cNvPr id="3" name="Текстовое поле 2"/>
          <p:cNvSpPr txBox="1"/>
          <p:nvPr/>
        </p:nvSpPr>
        <p:spPr>
          <a:xfrm>
            <a:off x="11043285" y="6002655"/>
            <a:ext cx="894715" cy="4552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/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438</Words>
  <Application>Microsoft Office PowerPoint</Application>
  <PresentationFormat>Произвольный</PresentationFormat>
  <Paragraphs>68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Office Theme</vt:lpstr>
      <vt:lpstr>Презентация по теме:  «Развитие познавательной активности  на уроках английского языка при работе  с различными группами учащихся»</vt:lpstr>
      <vt:lpstr>Презентация PowerPoint</vt:lpstr>
      <vt:lpstr>Презентация PowerPoint</vt:lpstr>
      <vt:lpstr>Дифференцированное (разноуровневое) обучение</vt:lpstr>
      <vt:lpstr>«Педагогика удивления»</vt:lpstr>
      <vt:lpstr>Методика интерактивных тетрадей</vt:lpstr>
      <vt:lpstr>Как выглядит интерактивная тетрадь?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интерактивной тетради</vt:lpstr>
      <vt:lpstr>Вторая страница: содержание тетради (или можно прикрепить на обложке в файле)</vt:lpstr>
      <vt:lpstr>Виды шаблонов:</vt:lpstr>
      <vt:lpstr>Презентация PowerPoint</vt:lpstr>
      <vt:lpstr>Презентация PowerPoint</vt:lpstr>
      <vt:lpstr>Яковлева Полина Анатольевна учитель физической культуры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ychenik</dc:creator>
  <cp:lastModifiedBy>User</cp:lastModifiedBy>
  <cp:revision>13</cp:revision>
  <dcterms:created xsi:type="dcterms:W3CDTF">2025-02-03T13:15:00Z</dcterms:created>
  <dcterms:modified xsi:type="dcterms:W3CDTF">2025-02-11T10:02:38Z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1049-12.2.0.19805</vt:lpwstr>
  </property>
  <property fmtid="{D5CDD505-2E9C-101B-9397-08002B2CF9AE}" pid="3" name="ICV">
    <vt:lpwstr>AD692A6CB3A4414D8E7B5F2FB70F265B_12</vt:lpwstr>
  </property>
</Properties>
</file>